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7" r:id="rId2"/>
  </p:sldMasterIdLst>
  <p:notesMasterIdLst>
    <p:notesMasterId r:id="rId20"/>
  </p:notesMasterIdLst>
  <p:sldIdLst>
    <p:sldId id="371" r:id="rId3"/>
    <p:sldId id="357" r:id="rId4"/>
    <p:sldId id="350" r:id="rId5"/>
    <p:sldId id="366" r:id="rId6"/>
    <p:sldId id="367" r:id="rId7"/>
    <p:sldId id="368" r:id="rId8"/>
    <p:sldId id="369" r:id="rId9"/>
    <p:sldId id="370" r:id="rId10"/>
    <p:sldId id="365" r:id="rId11"/>
    <p:sldId id="354" r:id="rId12"/>
    <p:sldId id="360" r:id="rId13"/>
    <p:sldId id="361" r:id="rId14"/>
    <p:sldId id="358" r:id="rId15"/>
    <p:sldId id="359" r:id="rId16"/>
    <p:sldId id="362" r:id="rId17"/>
    <p:sldId id="363" r:id="rId18"/>
    <p:sldId id="3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96337" autoAdjust="0"/>
  </p:normalViewPr>
  <p:slideViewPr>
    <p:cSldViewPr>
      <p:cViewPr varScale="1">
        <p:scale>
          <a:sx n="68" d="100"/>
          <a:sy n="68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33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891980-0BF3-461C-95D4-87E094E975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52" y="20555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7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23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8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    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5105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11/02/2020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955396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11/02/2020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1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11/02/2020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6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11/02/2020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25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11/02/2020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2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4" y="5105408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11/02/2020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11/02/2020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538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11/02/2020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4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11/02/2020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98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11/02/2020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209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11/02/2020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    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5554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11/02/2020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75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11/02/2020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85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3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1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9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11/02/2020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11/02/2020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895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2.jp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CF0140-94F1-4AEE-A33B-8D77A25BC9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C25A77-09ED-4E84-A5C2-92808856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Tuần</a:t>
            </a:r>
            <a:r>
              <a:rPr lang="en-US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52548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&gt; b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3728" y="1628800"/>
            <a:ext cx="6250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&gt; b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157368" y="270892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699792" y="2708920"/>
            <a:ext cx="838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&gt; b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557582" y="2708920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84337" y="2708920"/>
            <a:ext cx="1329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write(a);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2403589" y="2132856"/>
            <a:ext cx="80179" cy="546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079047" y="2146904"/>
            <a:ext cx="80179" cy="546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895484" y="2132856"/>
            <a:ext cx="80179" cy="546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004048" y="2090465"/>
            <a:ext cx="80179" cy="546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5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&gt; b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6681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a,b:integer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(b);</a:t>
            </a:r>
          </a:p>
          <a:p>
            <a:pPr lvl="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a&gt;b Then write (‘Gia tri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cua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a: ’, a);</a:t>
            </a:r>
          </a:p>
          <a:p>
            <a:pPr lvl="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94530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b.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88876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Nếu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a&gt;0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b&gt;0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hoặc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a&lt;0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b&lt;0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thì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2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cùng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dấu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5811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Nếu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a*b&gt;0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thì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2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cùng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dấu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Picture 2" descr="Image result for dau hoi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052736"/>
            <a:ext cx="1800200" cy="179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dau hoi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24744"/>
            <a:ext cx="1800200" cy="179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96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b.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6681"/>
            <a:ext cx="849694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a,b:integer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(b);</a:t>
            </a:r>
          </a:p>
          <a:p>
            <a:pPr lvl="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a*b&gt;0 Then write (‘2 so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cung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dau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’)</a:t>
            </a:r>
          </a:p>
          <a:p>
            <a:pPr lvl="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write (‘2 so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khac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dau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25378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0"/>
            <a:ext cx="8403020" cy="836712"/>
          </a:xfrm>
        </p:spPr>
        <p:txBody>
          <a:bodyPr>
            <a:noAutofit/>
          </a:bodyPr>
          <a:lstStyle/>
          <a:p>
            <a:r>
              <a:rPr lang="en-US" sz="19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b.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ngược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chia.</a:t>
            </a:r>
            <a:endParaRPr lang="en-US" sz="1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6681"/>
            <a:ext cx="849694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50000"/>
              </a:lnSpc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:integer;</a:t>
            </a:r>
          </a:p>
          <a:p>
            <a:pPr lvl="2">
              <a:lnSpc>
                <a:spcPct val="150000"/>
              </a:lnSpc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2">
              <a:lnSpc>
                <a:spcPct val="150000"/>
              </a:lnSpc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3"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a*b&gt;0 Then</a:t>
            </a:r>
          </a:p>
          <a:p>
            <a:pPr lvl="4">
              <a:lnSpc>
                <a:spcPct val="150000"/>
              </a:lnSpc>
            </a:pP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5">
              <a:lnSpc>
                <a:spcPct val="150000"/>
              </a:lnSpc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(‘2 so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cung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dau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5">
              <a:lnSpc>
                <a:spcPct val="150000"/>
              </a:lnSpc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Write(‘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Phep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cong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2 so’,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4">
              <a:lnSpc>
                <a:spcPct val="150000"/>
              </a:lnSpc>
            </a:pP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4">
              <a:lnSpc>
                <a:spcPct val="150000"/>
              </a:lnSpc>
            </a:pP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5">
              <a:lnSpc>
                <a:spcPct val="150000"/>
              </a:lnSpc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(‘2 so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cung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dau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5">
              <a:lnSpc>
                <a:spcPct val="150000"/>
              </a:lnSpc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Write(‘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Phep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cong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2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so’,a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/b:0:1);</a:t>
            </a:r>
          </a:p>
          <a:p>
            <a:pPr lvl="4">
              <a:lnSpc>
                <a:spcPct val="150000"/>
              </a:lnSpc>
            </a:pP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 lvl="2">
              <a:lnSpc>
                <a:spcPct val="150000"/>
              </a:lnSpc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lnSpc>
                <a:spcPct val="150000"/>
              </a:lnSpc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43401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0"/>
            <a:ext cx="8403020" cy="836712"/>
          </a:xfrm>
        </p:spPr>
        <p:txBody>
          <a:bodyPr>
            <a:noAutofit/>
          </a:bodyPr>
          <a:lstStyle/>
          <a:p>
            <a:r>
              <a:rPr lang="en-US" sz="19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1 tam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1 tam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?</a:t>
            </a:r>
            <a:endParaRPr lang="en-US" sz="1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668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7864" y="906681"/>
            <a:ext cx="5652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9552" y="1968009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&gt;c) and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b+c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&gt;a) and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&gt;b)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 write (‘Tam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giac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write (‘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Khong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 tam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giac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’);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2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0"/>
            <a:ext cx="8403020" cy="836712"/>
          </a:xfrm>
        </p:spPr>
        <p:txBody>
          <a:bodyPr>
            <a:noAutofit/>
          </a:bodyPr>
          <a:lstStyle/>
          <a:p>
            <a:r>
              <a:rPr lang="en-US" sz="19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1 tam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1 tam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? In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?</a:t>
            </a:r>
            <a:endParaRPr lang="en-US" sz="1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2" descr="Image result for tam giac vu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4" descr="Image result for tam giac vu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6" descr="Image result for tam giac vu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65601" y="4714915"/>
            <a:ext cx="1440161" cy="1253753"/>
            <a:chOff x="3923927" y="1556792"/>
            <a:chExt cx="1440161" cy="1253753"/>
          </a:xfrm>
        </p:grpSpPr>
        <p:sp>
          <p:nvSpPr>
            <p:cNvPr id="20" name="Right Triangle 19"/>
            <p:cNvSpPr/>
            <p:nvPr/>
          </p:nvSpPr>
          <p:spPr>
            <a:xfrm>
              <a:off x="3923928" y="1556792"/>
              <a:ext cx="1440160" cy="1253753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23927" y="2636912"/>
              <a:ext cx="196385" cy="17363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60375" y="3168480"/>
            <a:ext cx="1430838" cy="1361765"/>
            <a:chOff x="612775" y="4725144"/>
            <a:chExt cx="1430838" cy="1361765"/>
          </a:xfrm>
        </p:grpSpPr>
        <p:sp>
          <p:nvSpPr>
            <p:cNvPr id="25" name="Isosceles Triangle 24"/>
            <p:cNvSpPr/>
            <p:nvPr/>
          </p:nvSpPr>
          <p:spPr>
            <a:xfrm>
              <a:off x="612775" y="4725144"/>
              <a:ext cx="1430838" cy="125375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1642165" y="5321876"/>
              <a:ext cx="144016" cy="1546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90269" y="5274713"/>
              <a:ext cx="124377" cy="1546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311579" y="5870885"/>
              <a:ext cx="0" cy="2160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60375" y="980728"/>
            <a:ext cx="1430838" cy="1836204"/>
            <a:chOff x="612775" y="2537392"/>
            <a:chExt cx="1430838" cy="1836204"/>
          </a:xfrm>
        </p:grpSpPr>
        <p:sp>
          <p:nvSpPr>
            <p:cNvPr id="24" name="Isosceles Triangle 23"/>
            <p:cNvSpPr/>
            <p:nvPr/>
          </p:nvSpPr>
          <p:spPr>
            <a:xfrm>
              <a:off x="612775" y="2537392"/>
              <a:ext cx="1430838" cy="183620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952456" y="3378187"/>
              <a:ext cx="124377" cy="1546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619648" y="3378325"/>
              <a:ext cx="144016" cy="1546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5" name="Right Arrow 44"/>
          <p:cNvSpPr/>
          <p:nvPr/>
        </p:nvSpPr>
        <p:spPr>
          <a:xfrm>
            <a:off x="2259360" y="1956887"/>
            <a:ext cx="1440160" cy="16942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2259360" y="3576402"/>
            <a:ext cx="1440160" cy="16942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2150933" y="5237692"/>
            <a:ext cx="1440160" cy="16942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322424" y="1841543"/>
            <a:ext cx="3765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2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29040" y="3403930"/>
            <a:ext cx="3779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3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17539" y="4933617"/>
            <a:ext cx="3791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2468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/>
      <p:bldP spid="49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9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1 tam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1 tam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? In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00" b="1" dirty="0" err="1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1900" b="1" dirty="0">
                <a:solidFill>
                  <a:srgbClr val="7030A0"/>
                </a:solidFill>
                <a:latin typeface="Times New Roman" pitchFamily="18" charset="0"/>
                <a:cs typeface="Times New Roman" panose="02020603050405020304" pitchFamily="18" charset="0"/>
              </a:rPr>
              <a:t>?</a:t>
            </a:r>
            <a:endParaRPr lang="en-US" sz="19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33296"/>
            <a:ext cx="9379491" cy="5304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a,b,c:real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&gt;c) and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b+c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&gt;a) and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&gt;b) then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(a=b) and (b=c) then write ('tam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giac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deu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if(a=b) or (a=c) or (b=c) then write ('tam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can')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if (a*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*b=c*c) or (b*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b+c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*c=a*a) or (a*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a+c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*c=b*b) then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write('tam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giac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vuong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write('tam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giac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thuong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write('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Khong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 tam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5349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6616952" cy="6858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1. </a:t>
            </a:r>
            <a:r>
              <a:rPr lang="en-US" b="1" dirty="0" err="1">
                <a:solidFill>
                  <a:srgbClr val="7030A0"/>
                </a:solidFill>
              </a:rPr>
              <a:t>Cấu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trúc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rẽ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nhánh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đủ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8" name="AutoShape 6"/>
          <p:cNvSpPr>
            <a:spLocks noChangeArrowheads="1"/>
          </p:cNvSpPr>
          <p:nvPr/>
        </p:nvSpPr>
        <p:spPr bwMode="auto">
          <a:xfrm>
            <a:off x="2208130" y="990600"/>
            <a:ext cx="2209800" cy="1371600"/>
          </a:xfrm>
          <a:prstGeom prst="diamond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§iÒu kiÖn</a:t>
            </a:r>
          </a:p>
        </p:txBody>
      </p:sp>
      <p:sp>
        <p:nvSpPr>
          <p:cNvPr id="99" name="Rectangle 7"/>
          <p:cNvSpPr>
            <a:spLocks noChangeArrowheads="1"/>
          </p:cNvSpPr>
          <p:nvPr/>
        </p:nvSpPr>
        <p:spPr bwMode="auto">
          <a:xfrm>
            <a:off x="4951330" y="1159016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T</a:t>
            </a:r>
          </a:p>
        </p:txBody>
      </p:sp>
      <p:sp>
        <p:nvSpPr>
          <p:cNvPr id="100" name="Rectangle 8"/>
          <p:cNvSpPr>
            <a:spLocks noChangeArrowheads="1"/>
          </p:cNvSpPr>
          <p:nvPr/>
        </p:nvSpPr>
        <p:spPr bwMode="auto">
          <a:xfrm>
            <a:off x="4951330" y="2057400"/>
            <a:ext cx="1676400" cy="9731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C©u lÖnh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101" name="Line 9"/>
          <p:cNvSpPr>
            <a:spLocks noChangeShapeType="1"/>
          </p:cNvSpPr>
          <p:nvPr/>
        </p:nvSpPr>
        <p:spPr bwMode="auto">
          <a:xfrm>
            <a:off x="5789530" y="3048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1"/>
          <p:cNvSpPr>
            <a:spLocks noChangeArrowheads="1"/>
          </p:cNvSpPr>
          <p:nvPr/>
        </p:nvSpPr>
        <p:spPr bwMode="auto">
          <a:xfrm>
            <a:off x="1454901" y="1157288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103" name="Freeform 12"/>
          <p:cNvSpPr>
            <a:spLocks/>
          </p:cNvSpPr>
          <p:nvPr/>
        </p:nvSpPr>
        <p:spPr bwMode="auto">
          <a:xfrm>
            <a:off x="4417930" y="1676400"/>
            <a:ext cx="1371600" cy="381000"/>
          </a:xfrm>
          <a:custGeom>
            <a:avLst/>
            <a:gdLst>
              <a:gd name="T0" fmla="*/ 0 w 816"/>
              <a:gd name="T1" fmla="*/ 0 h 192"/>
              <a:gd name="T2" fmla="*/ 816 w 816"/>
              <a:gd name="T3" fmla="*/ 0 h 192"/>
              <a:gd name="T4" fmla="*/ 816 w 81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92">
                <a:moveTo>
                  <a:pt x="0" y="0"/>
                </a:moveTo>
                <a:lnTo>
                  <a:pt x="816" y="0"/>
                </a:lnTo>
                <a:lnTo>
                  <a:pt x="816" y="19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Rectangle 13"/>
          <p:cNvSpPr>
            <a:spLocks noChangeArrowheads="1"/>
          </p:cNvSpPr>
          <p:nvPr/>
        </p:nvSpPr>
        <p:spPr bwMode="auto">
          <a:xfrm>
            <a:off x="150730" y="2057400"/>
            <a:ext cx="1676400" cy="9731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C©u lÖnh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105" name="Line 14"/>
          <p:cNvSpPr>
            <a:spLocks noChangeShapeType="1"/>
          </p:cNvSpPr>
          <p:nvPr/>
        </p:nvSpPr>
        <p:spPr bwMode="auto">
          <a:xfrm>
            <a:off x="988930" y="3048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Freeform 15"/>
          <p:cNvSpPr>
            <a:spLocks/>
          </p:cNvSpPr>
          <p:nvPr/>
        </p:nvSpPr>
        <p:spPr bwMode="auto">
          <a:xfrm flipH="1">
            <a:off x="988930" y="1676400"/>
            <a:ext cx="1219200" cy="381000"/>
          </a:xfrm>
          <a:custGeom>
            <a:avLst/>
            <a:gdLst>
              <a:gd name="T0" fmla="*/ 0 w 816"/>
              <a:gd name="T1" fmla="*/ 0 h 192"/>
              <a:gd name="T2" fmla="*/ 816 w 816"/>
              <a:gd name="T3" fmla="*/ 0 h 192"/>
              <a:gd name="T4" fmla="*/ 816 w 81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92">
                <a:moveTo>
                  <a:pt x="0" y="0"/>
                </a:moveTo>
                <a:lnTo>
                  <a:pt x="816" y="0"/>
                </a:lnTo>
                <a:lnTo>
                  <a:pt x="816" y="19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Line 16"/>
          <p:cNvSpPr>
            <a:spLocks noChangeShapeType="1"/>
          </p:cNvSpPr>
          <p:nvPr/>
        </p:nvSpPr>
        <p:spPr bwMode="auto">
          <a:xfrm>
            <a:off x="988930" y="3581400"/>
            <a:ext cx="480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Line 17"/>
          <p:cNvSpPr>
            <a:spLocks noChangeShapeType="1"/>
          </p:cNvSpPr>
          <p:nvPr/>
        </p:nvSpPr>
        <p:spPr bwMode="auto">
          <a:xfrm>
            <a:off x="3351130" y="35814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AutoShape 18"/>
          <p:cNvSpPr>
            <a:spLocks noChangeArrowheads="1"/>
          </p:cNvSpPr>
          <p:nvPr/>
        </p:nvSpPr>
        <p:spPr bwMode="auto">
          <a:xfrm>
            <a:off x="2208130" y="990600"/>
            <a:ext cx="2209800" cy="1371600"/>
          </a:xfrm>
          <a:prstGeom prst="diamond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§iÒu kiÖn</a:t>
            </a:r>
          </a:p>
        </p:txBody>
      </p:sp>
      <p:sp>
        <p:nvSpPr>
          <p:cNvPr id="110" name="Rectangle 19"/>
          <p:cNvSpPr>
            <a:spLocks noChangeArrowheads="1"/>
          </p:cNvSpPr>
          <p:nvPr/>
        </p:nvSpPr>
        <p:spPr bwMode="auto">
          <a:xfrm>
            <a:off x="4951330" y="2057400"/>
            <a:ext cx="1676400" cy="973138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C©u lÖnh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111" name="Line 20"/>
          <p:cNvSpPr>
            <a:spLocks noChangeShapeType="1"/>
          </p:cNvSpPr>
          <p:nvPr/>
        </p:nvSpPr>
        <p:spPr bwMode="auto">
          <a:xfrm>
            <a:off x="5789530" y="3048000"/>
            <a:ext cx="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Freeform 22"/>
          <p:cNvSpPr>
            <a:spLocks/>
          </p:cNvSpPr>
          <p:nvPr/>
        </p:nvSpPr>
        <p:spPr bwMode="auto">
          <a:xfrm>
            <a:off x="4417930" y="1676400"/>
            <a:ext cx="1371600" cy="381000"/>
          </a:xfrm>
          <a:custGeom>
            <a:avLst/>
            <a:gdLst>
              <a:gd name="T0" fmla="*/ 0 w 816"/>
              <a:gd name="T1" fmla="*/ 0 h 192"/>
              <a:gd name="T2" fmla="*/ 816 w 816"/>
              <a:gd name="T3" fmla="*/ 0 h 192"/>
              <a:gd name="T4" fmla="*/ 816 w 81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92">
                <a:moveTo>
                  <a:pt x="0" y="0"/>
                </a:moveTo>
                <a:lnTo>
                  <a:pt x="816" y="0"/>
                </a:lnTo>
                <a:lnTo>
                  <a:pt x="816" y="192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ectangle 23"/>
          <p:cNvSpPr>
            <a:spLocks noChangeArrowheads="1"/>
          </p:cNvSpPr>
          <p:nvPr/>
        </p:nvSpPr>
        <p:spPr bwMode="auto">
          <a:xfrm>
            <a:off x="150730" y="2057400"/>
            <a:ext cx="1676400" cy="973138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C©u lÖnh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114" name="Line 24"/>
          <p:cNvSpPr>
            <a:spLocks noChangeShapeType="1"/>
          </p:cNvSpPr>
          <p:nvPr/>
        </p:nvSpPr>
        <p:spPr bwMode="auto">
          <a:xfrm>
            <a:off x="988930" y="3048000"/>
            <a:ext cx="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Freeform 25"/>
          <p:cNvSpPr>
            <a:spLocks/>
          </p:cNvSpPr>
          <p:nvPr/>
        </p:nvSpPr>
        <p:spPr bwMode="auto">
          <a:xfrm flipH="1">
            <a:off x="988930" y="1676400"/>
            <a:ext cx="1219200" cy="381000"/>
          </a:xfrm>
          <a:custGeom>
            <a:avLst/>
            <a:gdLst>
              <a:gd name="T0" fmla="*/ 0 w 816"/>
              <a:gd name="T1" fmla="*/ 0 h 192"/>
              <a:gd name="T2" fmla="*/ 816 w 816"/>
              <a:gd name="T3" fmla="*/ 0 h 192"/>
              <a:gd name="T4" fmla="*/ 816 w 81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92">
                <a:moveTo>
                  <a:pt x="0" y="0"/>
                </a:moveTo>
                <a:lnTo>
                  <a:pt x="816" y="0"/>
                </a:lnTo>
                <a:lnTo>
                  <a:pt x="816" y="192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Line 26"/>
          <p:cNvSpPr>
            <a:spLocks noChangeShapeType="1"/>
          </p:cNvSpPr>
          <p:nvPr/>
        </p:nvSpPr>
        <p:spPr bwMode="auto">
          <a:xfrm>
            <a:off x="3351130" y="3581400"/>
            <a:ext cx="2438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Line 27"/>
          <p:cNvSpPr>
            <a:spLocks noChangeShapeType="1"/>
          </p:cNvSpPr>
          <p:nvPr/>
        </p:nvSpPr>
        <p:spPr bwMode="auto">
          <a:xfrm>
            <a:off x="3351130" y="3581400"/>
            <a:ext cx="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Line 28"/>
          <p:cNvSpPr>
            <a:spLocks noChangeShapeType="1"/>
          </p:cNvSpPr>
          <p:nvPr/>
        </p:nvSpPr>
        <p:spPr bwMode="auto">
          <a:xfrm>
            <a:off x="988930" y="3581400"/>
            <a:ext cx="2362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AutoShape 29"/>
          <p:cNvSpPr>
            <a:spLocks noChangeArrowheads="1"/>
          </p:cNvSpPr>
          <p:nvPr/>
        </p:nvSpPr>
        <p:spPr bwMode="auto">
          <a:xfrm>
            <a:off x="2208130" y="990600"/>
            <a:ext cx="2209800" cy="1371600"/>
          </a:xfrm>
          <a:prstGeom prst="diamond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§iÒu kiÖn</a:t>
            </a:r>
          </a:p>
        </p:txBody>
      </p:sp>
      <p:sp>
        <p:nvSpPr>
          <p:cNvPr id="120" name="Rectangle 30"/>
          <p:cNvSpPr>
            <a:spLocks noChangeArrowheads="1"/>
          </p:cNvSpPr>
          <p:nvPr/>
        </p:nvSpPr>
        <p:spPr bwMode="auto">
          <a:xfrm>
            <a:off x="4951330" y="2057400"/>
            <a:ext cx="1676400" cy="9731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C©u lÖnh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>
            <a:off x="5789530" y="3048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Freeform 33"/>
          <p:cNvSpPr>
            <a:spLocks/>
          </p:cNvSpPr>
          <p:nvPr/>
        </p:nvSpPr>
        <p:spPr bwMode="auto">
          <a:xfrm>
            <a:off x="4417930" y="1676400"/>
            <a:ext cx="1371600" cy="381000"/>
          </a:xfrm>
          <a:custGeom>
            <a:avLst/>
            <a:gdLst>
              <a:gd name="T0" fmla="*/ 0 w 816"/>
              <a:gd name="T1" fmla="*/ 0 h 192"/>
              <a:gd name="T2" fmla="*/ 816 w 816"/>
              <a:gd name="T3" fmla="*/ 0 h 192"/>
              <a:gd name="T4" fmla="*/ 816 w 81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92">
                <a:moveTo>
                  <a:pt x="0" y="0"/>
                </a:moveTo>
                <a:lnTo>
                  <a:pt x="816" y="0"/>
                </a:lnTo>
                <a:lnTo>
                  <a:pt x="816" y="19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Line 34"/>
          <p:cNvSpPr>
            <a:spLocks noChangeShapeType="1"/>
          </p:cNvSpPr>
          <p:nvPr/>
        </p:nvSpPr>
        <p:spPr bwMode="auto">
          <a:xfrm>
            <a:off x="3351130" y="3581400"/>
            <a:ext cx="243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Line 35"/>
          <p:cNvSpPr>
            <a:spLocks noChangeShapeType="1"/>
          </p:cNvSpPr>
          <p:nvPr/>
        </p:nvSpPr>
        <p:spPr bwMode="auto">
          <a:xfrm>
            <a:off x="3351130" y="35814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AutoShape 37"/>
          <p:cNvSpPr>
            <a:spLocks noChangeArrowheads="1"/>
          </p:cNvSpPr>
          <p:nvPr/>
        </p:nvSpPr>
        <p:spPr bwMode="auto">
          <a:xfrm>
            <a:off x="2208130" y="990600"/>
            <a:ext cx="2209800" cy="1371600"/>
          </a:xfrm>
          <a:prstGeom prst="diamond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§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iÒu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kiÖn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126" name="Line 38"/>
          <p:cNvSpPr>
            <a:spLocks noChangeShapeType="1"/>
          </p:cNvSpPr>
          <p:nvPr/>
        </p:nvSpPr>
        <p:spPr bwMode="auto">
          <a:xfrm>
            <a:off x="3351130" y="3581400"/>
            <a:ext cx="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084168" y="3314700"/>
            <a:ext cx="2647476" cy="247760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điều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kiện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then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else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2;</a:t>
            </a:r>
          </a:p>
        </p:txBody>
      </p:sp>
    </p:spTree>
    <p:extLst>
      <p:ext uri="{BB962C8B-B14F-4D97-AF65-F5344CB8AC3E}">
        <p14:creationId xmlns:p14="http://schemas.microsoft.com/office/powerpoint/2010/main" val="111373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19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500"/>
                            </p:stCondLst>
                            <p:childTnLst>
                              <p:par>
                                <p:cTn id="1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/>
      <p:bldP spid="99" grpId="1"/>
      <p:bldP spid="99" grpId="2"/>
      <p:bldP spid="100" grpId="0" animBg="1"/>
      <p:bldP spid="101" grpId="0" animBg="1"/>
      <p:bldP spid="102" grpId="0"/>
      <p:bldP spid="102" grpId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7" grpId="1" animBg="1"/>
      <p:bldP spid="118" grpId="0" animBg="1"/>
      <p:bldP spid="119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77711"/>
            <a:ext cx="4953000" cy="375825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liền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trước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else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không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có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dấu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chấm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phẩy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để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phân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cách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 hay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một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nhóm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thì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phải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nhóm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đó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trong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cặp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begin..end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cụ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thể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như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88640"/>
            <a:ext cx="4648200" cy="647081"/>
          </a:xfrm>
          <a:prstGeom prst="rect">
            <a:avLst/>
          </a:prstGeom>
          <a:noFill/>
        </p:spPr>
        <p:txBody>
          <a:bodyPr wrap="square" rtlCol="0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BCF2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Ghi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BCF2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BCF2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chú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BCF2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8018">
            <a:off x="7834024" y="2845970"/>
            <a:ext cx="1031813" cy="22833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16882" y="267512"/>
            <a:ext cx="1584446" cy="2438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4776" y="3141342"/>
            <a:ext cx="1247304" cy="1600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0596" y="356541"/>
            <a:ext cx="828109" cy="2133600"/>
          </a:xfrm>
          <a:prstGeom prst="rect">
            <a:avLst/>
          </a:prstGeom>
        </p:spPr>
      </p:pic>
      <p:sp>
        <p:nvSpPr>
          <p:cNvPr id="19" name="Left-Right Arrow 18"/>
          <p:cNvSpPr/>
          <p:nvPr/>
        </p:nvSpPr>
        <p:spPr>
          <a:xfrm rot="5400000">
            <a:off x="6208854" y="2544283"/>
            <a:ext cx="685800" cy="425116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Left-Right Arrow 19"/>
          <p:cNvSpPr/>
          <p:nvPr/>
        </p:nvSpPr>
        <p:spPr>
          <a:xfrm rot="10800000">
            <a:off x="7298752" y="3868422"/>
            <a:ext cx="685800" cy="425116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Left-Right Arrow 20"/>
          <p:cNvSpPr/>
          <p:nvPr/>
        </p:nvSpPr>
        <p:spPr>
          <a:xfrm rot="7846803">
            <a:off x="7097263" y="2788412"/>
            <a:ext cx="819804" cy="425116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462818" y="2490141"/>
            <a:ext cx="182880" cy="1828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488050" y="3994685"/>
            <a:ext cx="182880" cy="1828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488050" y="3993389"/>
            <a:ext cx="182880" cy="1828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29263" y="3990307"/>
            <a:ext cx="182880" cy="182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85609" y="3995654"/>
            <a:ext cx="182880" cy="182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483258" y="3993797"/>
            <a:ext cx="182880" cy="1828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01074" y="2580125"/>
            <a:ext cx="3568080" cy="43088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điều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kiện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then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begin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1a;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1b;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end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else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begin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2a;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2b;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end;</a:t>
            </a:r>
          </a:p>
        </p:txBody>
      </p:sp>
    </p:spTree>
    <p:extLst>
      <p:ext uri="{BB962C8B-B14F-4D97-AF65-F5344CB8AC3E}">
        <p14:creationId xmlns:p14="http://schemas.microsoft.com/office/powerpoint/2010/main" val="168392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75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75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L 0.00278 0.22037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13889 -1.11111E-6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11788 -0.18403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25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2786E-6 L -0.13664 0.00046 " pathEditMode="relative" rAng="0" ptsTypes="AA">
                                      <p:cBhvr>
                                        <p:cTn id="5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750"/>
                            </p:stCondLst>
                            <p:childTnLst>
                              <p:par>
                                <p:cTn id="6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93 L -0.00261 -0.21911 " pathEditMode="relative" rAng="0" ptsTypes="AA">
                                      <p:cBhvr>
                                        <p:cTn id="6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1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046 L 0.11458 -0.18079 " pathEditMode="relative" rAng="0" ptsTypes="AA">
                                      <p:cBhvr>
                                        <p:cTn id="70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250"/>
                            </p:stCondLst>
                            <p:childTnLst>
                              <p:par>
                                <p:cTn id="7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9" grpId="0" animBg="1"/>
      <p:bldP spid="20" grpId="0" animBg="1"/>
      <p:bldP spid="21" grpId="0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1. </a:t>
            </a:r>
            <a:r>
              <a:rPr lang="en-US" b="1" dirty="0" err="1">
                <a:solidFill>
                  <a:srgbClr val="7030A0"/>
                </a:solidFill>
              </a:rPr>
              <a:t>Cấu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trúc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rẽ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nhánh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đủ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6681"/>
            <a:ext cx="849694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HĐ1: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Viết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trình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thực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hiện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phép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tính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chia 2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số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lẻ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a,b:real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BEGIN</a:t>
            </a:r>
          </a:p>
          <a:p>
            <a: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(a);</a:t>
            </a:r>
          </a:p>
          <a:p>
            <a: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(b);</a:t>
            </a:r>
          </a:p>
          <a:p>
            <a: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 b&lt;&gt;0</a:t>
            </a:r>
          </a:p>
          <a:p>
            <a: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Then write (‘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qua: ’, a/b:6:2)</a:t>
            </a:r>
          </a:p>
          <a:p>
            <a: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Else write(‘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phep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chia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khong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thuc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hien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duoc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’);</a:t>
            </a: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79920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1. </a:t>
            </a:r>
            <a:r>
              <a:rPr lang="en-US" b="1" dirty="0" err="1">
                <a:solidFill>
                  <a:srgbClr val="7030A0"/>
                </a:solidFill>
              </a:rPr>
              <a:t>Cấu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trúc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rẽ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nhánh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đủ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6681"/>
            <a:ext cx="8496944" cy="442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HĐ2: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Viết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trình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trình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bậc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nhất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Ax + B = 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a,b,x:real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Begin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(a);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(b);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 A&lt;&gt;0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Then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begin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x:=-B/A;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write(‘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Nghiem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x=’,x:0:2);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Else    if B=0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then write(‘Phuong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trinh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so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nghiem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.’)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else write(‘Phuong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trinh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nghiem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.’);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47759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1. </a:t>
            </a:r>
            <a:r>
              <a:rPr lang="en-US" b="1" dirty="0" err="1">
                <a:solidFill>
                  <a:srgbClr val="7030A0"/>
                </a:solidFill>
              </a:rPr>
              <a:t>Cấu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trúc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rẽ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nhánh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đủ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6681"/>
            <a:ext cx="8496944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HĐ3: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Viết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nhập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một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số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nguyên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Xét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số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đó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có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số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lẻ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hay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không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N:integer;</a:t>
            </a: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BEGIN</a:t>
            </a:r>
          </a:p>
          <a:p>
            <a: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(N);</a:t>
            </a:r>
          </a:p>
          <a:p>
            <a: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 (N&gt;0) and (N mod 2&lt;&gt;0)</a:t>
            </a:r>
          </a:p>
          <a:p>
            <a: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Then write (N, ‘la so le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duong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’)</a:t>
            </a:r>
          </a:p>
          <a:p>
            <a: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Else write (N, ‘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khong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phai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so le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duong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’);</a:t>
            </a: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37925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6616952" cy="6858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2. </a:t>
            </a:r>
            <a:r>
              <a:rPr lang="en-US" b="1" dirty="0" err="1">
                <a:solidFill>
                  <a:srgbClr val="7030A0"/>
                </a:solidFill>
              </a:rPr>
              <a:t>Cấu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trúc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rẽ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nhánh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thiếu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20072" y="3232960"/>
            <a:ext cx="3456384" cy="233910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điều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kiện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B0F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then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B0F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begin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1;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câu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lệnh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2;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B0F0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end;</a:t>
            </a: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244475" y="1196752"/>
            <a:ext cx="2438400" cy="13716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§iÒu kiÖn</a:t>
            </a: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>
            <a:off x="2682875" y="1882552"/>
            <a:ext cx="1219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2987675" y="1350740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T</a:t>
            </a: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3902075" y="1349152"/>
            <a:ext cx="1676400" cy="954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C©u lÖnh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37" name="Line 11"/>
          <p:cNvSpPr>
            <a:spLocks noChangeShapeType="1"/>
          </p:cNvSpPr>
          <p:nvPr/>
        </p:nvSpPr>
        <p:spPr bwMode="auto">
          <a:xfrm>
            <a:off x="4816475" y="2339752"/>
            <a:ext cx="1588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Freeform 13"/>
          <p:cNvSpPr>
            <a:spLocks/>
          </p:cNvSpPr>
          <p:nvPr/>
        </p:nvSpPr>
        <p:spPr bwMode="auto">
          <a:xfrm>
            <a:off x="1463675" y="2568352"/>
            <a:ext cx="3352800" cy="304800"/>
          </a:xfrm>
          <a:custGeom>
            <a:avLst/>
            <a:gdLst>
              <a:gd name="T0" fmla="*/ 0 w 2064"/>
              <a:gd name="T1" fmla="*/ 0 h 192"/>
              <a:gd name="T2" fmla="*/ 0 w 2064"/>
              <a:gd name="T3" fmla="*/ 192 h 192"/>
              <a:gd name="T4" fmla="*/ 2064 w 206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192">
                <a:moveTo>
                  <a:pt x="0" y="0"/>
                </a:moveTo>
                <a:lnTo>
                  <a:pt x="0" y="192"/>
                </a:lnTo>
                <a:lnTo>
                  <a:pt x="2064" y="192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701675" y="2492152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F</a:t>
            </a:r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>
            <a:off x="2682875" y="1882552"/>
            <a:ext cx="1219200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3902075" y="1349152"/>
            <a:ext cx="1676400" cy="954088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C©u lÖnh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43" name="Line 18"/>
          <p:cNvSpPr>
            <a:spLocks noChangeShapeType="1"/>
          </p:cNvSpPr>
          <p:nvPr/>
        </p:nvSpPr>
        <p:spPr bwMode="auto">
          <a:xfrm>
            <a:off x="4816475" y="2339752"/>
            <a:ext cx="1588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AutoShape 19"/>
          <p:cNvSpPr>
            <a:spLocks noChangeArrowheads="1"/>
          </p:cNvSpPr>
          <p:nvPr/>
        </p:nvSpPr>
        <p:spPr bwMode="auto">
          <a:xfrm>
            <a:off x="244475" y="1196752"/>
            <a:ext cx="2438400" cy="1371600"/>
          </a:xfrm>
          <a:prstGeom prst="diamond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45" name="Rectangle 20"/>
          <p:cNvSpPr>
            <a:spLocks noChangeArrowheads="1"/>
          </p:cNvSpPr>
          <p:nvPr/>
        </p:nvSpPr>
        <p:spPr bwMode="auto">
          <a:xfrm>
            <a:off x="2987675" y="1363440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T</a:t>
            </a:r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2682875" y="1882552"/>
            <a:ext cx="1219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23"/>
          <p:cNvSpPr>
            <a:spLocks noChangeArrowheads="1"/>
          </p:cNvSpPr>
          <p:nvPr/>
        </p:nvSpPr>
        <p:spPr bwMode="auto">
          <a:xfrm>
            <a:off x="3902075" y="1349152"/>
            <a:ext cx="1676400" cy="954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C©u lÖnh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HelvetIns" pitchFamily="34" charset="0"/>
              <a:ea typeface="+mn-ea"/>
              <a:cs typeface="+mn-cs"/>
            </a:endParaRPr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4816475" y="2339752"/>
            <a:ext cx="1588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AutoShape 25"/>
          <p:cNvSpPr>
            <a:spLocks noChangeArrowheads="1"/>
          </p:cNvSpPr>
          <p:nvPr/>
        </p:nvSpPr>
        <p:spPr bwMode="auto">
          <a:xfrm>
            <a:off x="244475" y="1196752"/>
            <a:ext cx="2438400" cy="13716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§iÒu kiÖn</a:t>
            </a:r>
          </a:p>
        </p:txBody>
      </p:sp>
      <p:sp>
        <p:nvSpPr>
          <p:cNvPr id="50" name="AutoShape 27"/>
          <p:cNvSpPr>
            <a:spLocks noChangeArrowheads="1"/>
          </p:cNvSpPr>
          <p:nvPr/>
        </p:nvSpPr>
        <p:spPr bwMode="auto">
          <a:xfrm>
            <a:off x="244475" y="1196752"/>
            <a:ext cx="2438400" cy="1371600"/>
          </a:xfrm>
          <a:prstGeom prst="diamond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HelvetIns" pitchFamily="34" charset="0"/>
                <a:ea typeface="+mn-ea"/>
                <a:cs typeface="+mn-cs"/>
              </a:rPr>
              <a:t>§iÒu kiÖn</a:t>
            </a:r>
          </a:p>
        </p:txBody>
      </p:sp>
      <p:sp>
        <p:nvSpPr>
          <p:cNvPr id="51" name="Freeform 28"/>
          <p:cNvSpPr>
            <a:spLocks/>
          </p:cNvSpPr>
          <p:nvPr/>
        </p:nvSpPr>
        <p:spPr bwMode="auto">
          <a:xfrm>
            <a:off x="1463675" y="2568352"/>
            <a:ext cx="3352800" cy="304800"/>
          </a:xfrm>
          <a:custGeom>
            <a:avLst/>
            <a:gdLst>
              <a:gd name="T0" fmla="*/ 0 w 2064"/>
              <a:gd name="T1" fmla="*/ 0 h 192"/>
              <a:gd name="T2" fmla="*/ 0 w 2064"/>
              <a:gd name="T3" fmla="*/ 192 h 192"/>
              <a:gd name="T4" fmla="*/ 2064 w 206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192">
                <a:moveTo>
                  <a:pt x="0" y="0"/>
                </a:moveTo>
                <a:lnTo>
                  <a:pt x="0" y="192"/>
                </a:lnTo>
                <a:lnTo>
                  <a:pt x="2064" y="192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>
            <a:off x="4816475" y="2873152"/>
            <a:ext cx="1588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36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5" grpId="1"/>
      <p:bldP spid="36" grpId="0" animBg="1"/>
      <p:bldP spid="37" grpId="0" animBg="1"/>
      <p:bldP spid="39" grpId="0" animBg="1"/>
      <p:bldP spid="40" grpId="0"/>
      <p:bldP spid="40" grpId="1"/>
      <p:bldP spid="41" grpId="0" animBg="1"/>
      <p:bldP spid="42" grpId="0" animBg="1"/>
      <p:bldP spid="43" grpId="0" animBg="1"/>
      <p:bldP spid="44" grpId="0" build="allAtOnce" animBg="1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0" grpId="1" animBg="1"/>
      <p:bldP spid="51" grpId="0" animBg="1"/>
      <p:bldP spid="52" grpId="0" animBg="1"/>
      <p:bldP spid="5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2. </a:t>
            </a:r>
            <a:r>
              <a:rPr lang="en-US" b="1" dirty="0" err="1">
                <a:solidFill>
                  <a:srgbClr val="7030A0"/>
                </a:solidFill>
              </a:rPr>
              <a:t>Cấu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trúc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rẽ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nhánh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thiếu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06681"/>
            <a:ext cx="8496944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HĐ4: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Viết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tính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bình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phương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của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một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số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chẳn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được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nhập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từ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bàn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phím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N:integer;</a:t>
            </a: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BEGIN</a:t>
            </a:r>
          </a:p>
          <a:p>
            <a: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(N);</a:t>
            </a:r>
          </a:p>
          <a:p>
            <a: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 N mod 2=0</a:t>
            </a:r>
          </a:p>
          <a:p>
            <a: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Then write (‘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Binh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phuong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=’,N*N);</a:t>
            </a:r>
          </a:p>
          <a:p>
            <a: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Readln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70004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E1C49E-013A-494E-A0D0-A19B52464E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F17854-0BCC-40A7-98D5-7837AFFA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Tuần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600240352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1196</Words>
  <Application>Microsoft Office PowerPoint</Application>
  <PresentationFormat>On-screen Show (4:3)</PresentationFormat>
  <Paragraphs>173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.VnHelvetIns</vt:lpstr>
      <vt:lpstr>Arial</vt:lpstr>
      <vt:lpstr>Calibri</vt:lpstr>
      <vt:lpstr>Courier New</vt:lpstr>
      <vt:lpstr>Georgia</vt:lpstr>
      <vt:lpstr>Times New Roman</vt:lpstr>
      <vt:lpstr>Introducing PowerPoint 2010</vt:lpstr>
      <vt:lpstr>1_Introducing PowerPoint 2010</vt:lpstr>
      <vt:lpstr>Tuần 1</vt:lpstr>
      <vt:lpstr>1. Cấu trúc rẽ nhánh đủ</vt:lpstr>
      <vt:lpstr>PowerPoint Presentation</vt:lpstr>
      <vt:lpstr>1. Cấu trúc rẽ nhánh đủ</vt:lpstr>
      <vt:lpstr>1. Cấu trúc rẽ nhánh đủ</vt:lpstr>
      <vt:lpstr>1. Cấu trúc rẽ nhánh đủ</vt:lpstr>
      <vt:lpstr>2. Cấu trúc rẽ nhánh thiếu</vt:lpstr>
      <vt:lpstr>2. Cấu trúc rẽ nhánh thiếu</vt:lpstr>
      <vt:lpstr>Tuần 2</vt:lpstr>
      <vt:lpstr>Bài 1: Viết chương trình nhập hai số nguyên a và b khác nhau từ bàn phím. Nếu a &gt; b thì in giá trị của a ra màn hình</vt:lpstr>
      <vt:lpstr>Bài 1: Viết chương trình nhập hai số nguyên a và b khác nhau từ bàn phím. Nếu a &gt; b thì in giá trị của a ra màn hình</vt:lpstr>
      <vt:lpstr>Bài 2: Viết chương trình nhập hai số nguyên a và b. Kiểm tra xem chúng có cùng dấu hay không.</vt:lpstr>
      <vt:lpstr>Bài 2: Viết chương trình nhập hai số nguyên a và b. Kiểm tra xem chúng có cùng dấu hay không.</vt:lpstr>
      <vt:lpstr>Bài 3: Viết chương trình nhập hai số nguyên a và b. Kiểm tra xem chúng có cùng dấu hay không. Nếu 2 số cùng dấu thì thực hiện phép cộng, ngược lại thực hiện phép chia.</vt:lpstr>
      <vt:lpstr>Bài 4: Viết chương trình nhập độ dài 3 cạnh của 1 tam giác. Kiểm tra xem 3 số đó có tạo thành 1 tam giác hay không?</vt:lpstr>
      <vt:lpstr>Bài 5: Viết chương trình nhập độ dài 3 cạnh của 1 tam giác. Kiểm tra xem 3 số đó có tạo thành 1 tam giác hay không? In ra là loại tam giác nào?</vt:lpstr>
      <vt:lpstr>Bài 4: Viết chương trình nhập độ dài 3 cạnh của 1 tam giác. Kiểm tra xem 3 số đó có tạo thành 1 tam giác hay không? In ra là loại tam giác nào?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2017-08-12T03:21:51Z</dcterms:created>
  <dcterms:modified xsi:type="dcterms:W3CDTF">2020-02-11T04:04:44Z</dcterms:modified>
</cp:coreProperties>
</file>